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7" r:id="rId6"/>
    <p:sldId id="268" r:id="rId7"/>
    <p:sldId id="260" r:id="rId8"/>
    <p:sldId id="261" r:id="rId9"/>
    <p:sldId id="269" r:id="rId10"/>
    <p:sldId id="270" r:id="rId11"/>
    <p:sldId id="271" r:id="rId12"/>
    <p:sldId id="262" r:id="rId13"/>
    <p:sldId id="263" r:id="rId14"/>
    <p:sldId id="264"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p:restoredTop sz="94694"/>
  </p:normalViewPr>
  <p:slideViewPr>
    <p:cSldViewPr snapToGrid="0">
      <p:cViewPr varScale="1">
        <p:scale>
          <a:sx n="109" d="100"/>
          <a:sy n="109" d="100"/>
        </p:scale>
        <p:origin x="53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F2F5-FFA9-7E23-91C3-0E8A86A77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308A42-F154-252E-DC2D-29CC55ADB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E58810-83AC-053E-6D85-69EA129D3EAD}"/>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5" name="Footer Placeholder 4">
            <a:extLst>
              <a:ext uri="{FF2B5EF4-FFF2-40B4-BE49-F238E27FC236}">
                <a16:creationId xmlns:a16="http://schemas.microsoft.com/office/drawing/2014/main" id="{1E4739D6-503C-28CA-BC2B-EB8201BA5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34962-E21D-F792-3186-9CBF0BF01E1A}"/>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320743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AE30-E5A3-D409-E23E-88CC5DBCAC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A40F5-918F-A622-A567-C77F4C5BB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CB250-E03C-A6E2-1526-0ED3ABA63D4D}"/>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5" name="Footer Placeholder 4">
            <a:extLst>
              <a:ext uri="{FF2B5EF4-FFF2-40B4-BE49-F238E27FC236}">
                <a16:creationId xmlns:a16="http://schemas.microsoft.com/office/drawing/2014/main" id="{35FBED6F-8DB8-5111-54E4-CFA5B4606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1733D-CB09-E4BE-93BD-A54261E50F82}"/>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12525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0C5ED2-A361-E152-811A-69552C5F6E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B7017-AD7C-99DB-5871-0DEFDBE7D7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CA01C-422E-5C80-479E-BF6FCC7355EE}"/>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5" name="Footer Placeholder 4">
            <a:extLst>
              <a:ext uri="{FF2B5EF4-FFF2-40B4-BE49-F238E27FC236}">
                <a16:creationId xmlns:a16="http://schemas.microsoft.com/office/drawing/2014/main" id="{DC3B7288-D32C-3589-FB98-BD4A03348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98793-4B3C-56C3-3522-2656921F80DC}"/>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201417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77DC-0246-8F76-5DC3-6F5BBA077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352CE-325A-7215-AFB8-A97478E3C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01B35-0BBD-4FAF-34B6-05333402FEC0}"/>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5" name="Footer Placeholder 4">
            <a:extLst>
              <a:ext uri="{FF2B5EF4-FFF2-40B4-BE49-F238E27FC236}">
                <a16:creationId xmlns:a16="http://schemas.microsoft.com/office/drawing/2014/main" id="{A5023DFD-6473-387D-C365-171EEF805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42058-8516-79A1-CB2E-77E8F059F24F}"/>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199428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40F5-1C15-2661-DC7B-43B82B55DD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DF38E9-9B76-5762-2BF2-B636ED60C4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EFA1E-5A8B-DA11-B488-CFFFB89CF3E5}"/>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5" name="Footer Placeholder 4">
            <a:extLst>
              <a:ext uri="{FF2B5EF4-FFF2-40B4-BE49-F238E27FC236}">
                <a16:creationId xmlns:a16="http://schemas.microsoft.com/office/drawing/2014/main" id="{67551A64-3D81-66E8-E018-D218DF7D4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2F98D-0BBA-5058-8945-2391FEE0B5EA}"/>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50931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CB3D-59B3-4660-EA9B-611FBCB8A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7C4EB-DFCA-5402-1081-32D6BCBC75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2388A3-9179-F8B4-C443-FCBB47EDC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DE0FF-1E33-01AB-E9F5-1940A77ABE3E}"/>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6" name="Footer Placeholder 5">
            <a:extLst>
              <a:ext uri="{FF2B5EF4-FFF2-40B4-BE49-F238E27FC236}">
                <a16:creationId xmlns:a16="http://schemas.microsoft.com/office/drawing/2014/main" id="{D9C23F40-F5A2-577B-D908-5905B8AC8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E2B32-2AE1-5AE8-4D0F-DC5C88173AF7}"/>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36927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EA7D-3595-C729-87B0-73336D24C8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278437-F208-3777-52B8-71CAF0ECA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2CCB24-1BDE-ACD3-698B-B9A6A9521B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721C54-F6A8-C7E0-EBA9-F8B3BB700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6509DA-1F94-8C75-43F9-77A419C36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F75010-14CF-BC45-F6BD-643F17DE6BE1}"/>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8" name="Footer Placeholder 7">
            <a:extLst>
              <a:ext uri="{FF2B5EF4-FFF2-40B4-BE49-F238E27FC236}">
                <a16:creationId xmlns:a16="http://schemas.microsoft.com/office/drawing/2014/main" id="{6C570C98-C433-DF50-A29B-55BA82257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E41ABC-193B-3C8D-9D46-D8F29FB72A41}"/>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91313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C6C7-E8AC-C4E5-3815-C228F53B63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8691D-48A4-F388-F6FC-8E52DEEB2FC0}"/>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4" name="Footer Placeholder 3">
            <a:extLst>
              <a:ext uri="{FF2B5EF4-FFF2-40B4-BE49-F238E27FC236}">
                <a16:creationId xmlns:a16="http://schemas.microsoft.com/office/drawing/2014/main" id="{CB5661EA-04C6-5A7B-4AFC-54C312945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22EDB9-C750-6F37-B036-2EA80FE6A8C2}"/>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68377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E9FC9-DDE9-7C92-FB3D-A76EC0A5B702}"/>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3" name="Footer Placeholder 2">
            <a:extLst>
              <a:ext uri="{FF2B5EF4-FFF2-40B4-BE49-F238E27FC236}">
                <a16:creationId xmlns:a16="http://schemas.microsoft.com/office/drawing/2014/main" id="{97604FAA-CE4E-D571-2F63-668DD3761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FA51C-B99F-3EAB-1A0A-36BCA32DD8E9}"/>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360554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A4B0-BF1B-8D06-8D8D-EF91453E8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3443F7-BA5F-4F24-CC62-BF399A8F3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0B2113-8784-7DCC-414C-EB176FC0E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2E094-BE3F-A619-69C5-63610B4420A3}"/>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6" name="Footer Placeholder 5">
            <a:extLst>
              <a:ext uri="{FF2B5EF4-FFF2-40B4-BE49-F238E27FC236}">
                <a16:creationId xmlns:a16="http://schemas.microsoft.com/office/drawing/2014/main" id="{BACDEBDD-5E9A-BF90-8568-7BC7D7FD3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46A91-D8EC-9B3D-D436-8A03B3E3C06F}"/>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135363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DCBB-2965-F92E-D583-85919002E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A930E-DEDB-B357-F082-C73658D58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8D61A-450D-11BE-EF5E-9E9A7F20B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93DA9-1148-5FDE-D22E-B2A9E4A5CA8C}"/>
              </a:ext>
            </a:extLst>
          </p:cNvPr>
          <p:cNvSpPr>
            <a:spLocks noGrp="1"/>
          </p:cNvSpPr>
          <p:nvPr>
            <p:ph type="dt" sz="half" idx="10"/>
          </p:nvPr>
        </p:nvSpPr>
        <p:spPr/>
        <p:txBody>
          <a:bodyPr/>
          <a:lstStyle/>
          <a:p>
            <a:fld id="{70C6DBA4-52C7-CB48-B0BA-0C8472CA4D09}" type="datetimeFigureOut">
              <a:rPr lang="en-US" smtClean="0"/>
              <a:t>4/10/24</a:t>
            </a:fld>
            <a:endParaRPr lang="en-US"/>
          </a:p>
        </p:txBody>
      </p:sp>
      <p:sp>
        <p:nvSpPr>
          <p:cNvPr id="6" name="Footer Placeholder 5">
            <a:extLst>
              <a:ext uri="{FF2B5EF4-FFF2-40B4-BE49-F238E27FC236}">
                <a16:creationId xmlns:a16="http://schemas.microsoft.com/office/drawing/2014/main" id="{80DF7DA0-B13F-420E-17EF-0CC05E73B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5AC4C-4A51-B494-4577-820CBD3DAE31}"/>
              </a:ext>
            </a:extLst>
          </p:cNvPr>
          <p:cNvSpPr>
            <a:spLocks noGrp="1"/>
          </p:cNvSpPr>
          <p:nvPr>
            <p:ph type="sldNum" sz="quarter" idx="12"/>
          </p:nvPr>
        </p:nvSpPr>
        <p:spPr/>
        <p:txBody>
          <a:bodyPr/>
          <a:lstStyle/>
          <a:p>
            <a:fld id="{1C6E903D-63E3-5A4A-A2F5-C8667B20D80C}" type="slidenum">
              <a:rPr lang="en-US" smtClean="0"/>
              <a:t>‹#›</a:t>
            </a:fld>
            <a:endParaRPr lang="en-US"/>
          </a:p>
        </p:txBody>
      </p:sp>
    </p:spTree>
    <p:extLst>
      <p:ext uri="{BB962C8B-B14F-4D97-AF65-F5344CB8AC3E}">
        <p14:creationId xmlns:p14="http://schemas.microsoft.com/office/powerpoint/2010/main" val="389329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5EB90B-1DA6-C6C0-BBF4-1ACE957B5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733A2-FFCF-9204-747D-45177239D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EBE8D-2A42-193A-13B4-01679D29B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C6DBA4-52C7-CB48-B0BA-0C8472CA4D09}" type="datetimeFigureOut">
              <a:rPr lang="en-US" smtClean="0"/>
              <a:t>4/10/24</a:t>
            </a:fld>
            <a:endParaRPr lang="en-US"/>
          </a:p>
        </p:txBody>
      </p:sp>
      <p:sp>
        <p:nvSpPr>
          <p:cNvPr id="5" name="Footer Placeholder 4">
            <a:extLst>
              <a:ext uri="{FF2B5EF4-FFF2-40B4-BE49-F238E27FC236}">
                <a16:creationId xmlns:a16="http://schemas.microsoft.com/office/drawing/2014/main" id="{FBA06E37-1285-011B-9151-B4ED3B775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2D769DE-124F-3200-170E-6C18445AB4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E903D-63E3-5A4A-A2F5-C8667B20D80C}" type="slidenum">
              <a:rPr lang="en-US" smtClean="0"/>
              <a:t>‹#›</a:t>
            </a:fld>
            <a:endParaRPr lang="en-US"/>
          </a:p>
        </p:txBody>
      </p:sp>
    </p:spTree>
    <p:extLst>
      <p:ext uri="{BB962C8B-B14F-4D97-AF65-F5344CB8AC3E}">
        <p14:creationId xmlns:p14="http://schemas.microsoft.com/office/powerpoint/2010/main" val="209572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0363-557E-80AE-1F61-811A7CC2D653}"/>
              </a:ext>
            </a:extLst>
          </p:cNvPr>
          <p:cNvSpPr>
            <a:spLocks noGrp="1"/>
          </p:cNvSpPr>
          <p:nvPr>
            <p:ph type="ctrTitle"/>
          </p:nvPr>
        </p:nvSpPr>
        <p:spPr/>
        <p:txBody>
          <a:bodyPr>
            <a:normAutofit fontScale="90000"/>
          </a:bodyPr>
          <a:lstStyle/>
          <a:p>
            <a:r>
              <a:rPr lang="en-US" dirty="0"/>
              <a:t>Netherlands Cooperative</a:t>
            </a:r>
            <a:br>
              <a:rPr lang="en-US" dirty="0"/>
            </a:br>
            <a:r>
              <a:rPr lang="en-US" dirty="0"/>
              <a:t>1852 Columbia Rd. NW</a:t>
            </a:r>
            <a:br>
              <a:rPr lang="en-US" dirty="0"/>
            </a:br>
            <a:endParaRPr lang="en-US" dirty="0"/>
          </a:p>
        </p:txBody>
      </p:sp>
      <p:sp>
        <p:nvSpPr>
          <p:cNvPr id="3" name="Subtitle 2">
            <a:extLst>
              <a:ext uri="{FF2B5EF4-FFF2-40B4-BE49-F238E27FC236}">
                <a16:creationId xmlns:a16="http://schemas.microsoft.com/office/drawing/2014/main" id="{18544FC8-66F5-DF78-E7F1-96722CF0B334}"/>
              </a:ext>
            </a:extLst>
          </p:cNvPr>
          <p:cNvSpPr>
            <a:spLocks noGrp="1"/>
          </p:cNvSpPr>
          <p:nvPr>
            <p:ph type="subTitle" idx="1"/>
          </p:nvPr>
        </p:nvSpPr>
        <p:spPr/>
        <p:txBody>
          <a:bodyPr>
            <a:noAutofit/>
          </a:bodyPr>
          <a:lstStyle/>
          <a:p>
            <a:r>
              <a:rPr lang="en-US" sz="3200" b="1" dirty="0"/>
              <a:t>Use of Reserve Study</a:t>
            </a:r>
          </a:p>
          <a:p>
            <a:r>
              <a:rPr lang="en-US" sz="3200" b="1" dirty="0"/>
              <a:t> and </a:t>
            </a:r>
          </a:p>
          <a:p>
            <a:r>
              <a:rPr lang="en-US" sz="3200" b="1" dirty="0"/>
              <a:t>History of Assessments and Projects</a:t>
            </a:r>
          </a:p>
        </p:txBody>
      </p:sp>
    </p:spTree>
    <p:extLst>
      <p:ext uri="{BB962C8B-B14F-4D97-AF65-F5344CB8AC3E}">
        <p14:creationId xmlns:p14="http://schemas.microsoft.com/office/powerpoint/2010/main" val="300358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DB50D-45C5-E78F-A01F-EB6651D9B064}"/>
              </a:ext>
            </a:extLst>
          </p:cNvPr>
          <p:cNvSpPr txBox="1"/>
          <p:nvPr/>
        </p:nvSpPr>
        <p:spPr>
          <a:xfrm>
            <a:off x="1079563" y="227618"/>
            <a:ext cx="4720908" cy="1077218"/>
          </a:xfrm>
          <a:prstGeom prst="rect">
            <a:avLst/>
          </a:prstGeom>
          <a:noFill/>
        </p:spPr>
        <p:txBody>
          <a:bodyPr wrap="none" rtlCol="0">
            <a:spAutoFit/>
          </a:bodyPr>
          <a:lstStyle/>
          <a:p>
            <a:pPr algn="ctr"/>
            <a:r>
              <a:rPr lang="en-US" sz="3200" b="1" dirty="0"/>
              <a:t>Entrance canopy project</a:t>
            </a:r>
          </a:p>
          <a:p>
            <a:pPr algn="ctr"/>
            <a:r>
              <a:rPr lang="en-US" sz="3200" b="1" dirty="0"/>
              <a:t>2020 - 2021</a:t>
            </a:r>
          </a:p>
        </p:txBody>
      </p:sp>
      <p:pic>
        <p:nvPicPr>
          <p:cNvPr id="11" name="Content Placeholder 10">
            <a:extLst>
              <a:ext uri="{FF2B5EF4-FFF2-40B4-BE49-F238E27FC236}">
                <a16:creationId xmlns:a16="http://schemas.microsoft.com/office/drawing/2014/main" id="{30B51709-A853-A69B-4D94-F7258134E3F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7524" y="1813433"/>
            <a:ext cx="5801784" cy="4351338"/>
          </a:xfrm>
        </p:spPr>
      </p:pic>
    </p:spTree>
    <p:extLst>
      <p:ext uri="{BB962C8B-B14F-4D97-AF65-F5344CB8AC3E}">
        <p14:creationId xmlns:p14="http://schemas.microsoft.com/office/powerpoint/2010/main" val="32453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BF308D-F0CA-6D71-00BE-9F01D1FCE26F}"/>
              </a:ext>
            </a:extLst>
          </p:cNvPr>
          <p:cNvSpPr txBox="1"/>
          <p:nvPr/>
        </p:nvSpPr>
        <p:spPr>
          <a:xfrm>
            <a:off x="1662680" y="365760"/>
            <a:ext cx="8636211" cy="830997"/>
          </a:xfrm>
          <a:prstGeom prst="rect">
            <a:avLst/>
          </a:prstGeom>
          <a:noFill/>
        </p:spPr>
        <p:txBody>
          <a:bodyPr wrap="none" rtlCol="0">
            <a:spAutoFit/>
          </a:bodyPr>
          <a:lstStyle/>
          <a:p>
            <a:pPr algn="ctr"/>
            <a:r>
              <a:rPr lang="en-US" sz="2400" b="1" dirty="0"/>
              <a:t>New Furniture (2023).    </a:t>
            </a:r>
          </a:p>
          <a:p>
            <a:pPr algn="ctr"/>
            <a:r>
              <a:rPr lang="en-US" sz="2400" b="1" dirty="0"/>
              <a:t>Replacement of roof, roof deck and roof fence (2024 or 2025).</a:t>
            </a:r>
          </a:p>
        </p:txBody>
      </p:sp>
      <p:pic>
        <p:nvPicPr>
          <p:cNvPr id="3" name="Picture 2">
            <a:extLst>
              <a:ext uri="{FF2B5EF4-FFF2-40B4-BE49-F238E27FC236}">
                <a16:creationId xmlns:a16="http://schemas.microsoft.com/office/drawing/2014/main" id="{40326BEF-71E9-0B8E-910D-80493439CC5F}"/>
              </a:ext>
            </a:extLst>
          </p:cNvPr>
          <p:cNvPicPr>
            <a:picLocks noChangeAspect="1"/>
          </p:cNvPicPr>
          <p:nvPr/>
        </p:nvPicPr>
        <p:blipFill>
          <a:blip r:embed="rId2"/>
          <a:stretch>
            <a:fillRect/>
          </a:stretch>
        </p:blipFill>
        <p:spPr>
          <a:xfrm>
            <a:off x="0" y="1271016"/>
            <a:ext cx="4120896" cy="5494528"/>
          </a:xfrm>
          <a:prstGeom prst="rect">
            <a:avLst/>
          </a:prstGeom>
        </p:spPr>
      </p:pic>
      <p:pic>
        <p:nvPicPr>
          <p:cNvPr id="9" name="Picture 8">
            <a:extLst>
              <a:ext uri="{FF2B5EF4-FFF2-40B4-BE49-F238E27FC236}">
                <a16:creationId xmlns:a16="http://schemas.microsoft.com/office/drawing/2014/main" id="{B0D0E4F7-2288-4341-C103-BCCC6400CCA5}"/>
              </a:ext>
            </a:extLst>
          </p:cNvPr>
          <p:cNvPicPr>
            <a:picLocks noChangeAspect="1"/>
          </p:cNvPicPr>
          <p:nvPr/>
        </p:nvPicPr>
        <p:blipFill>
          <a:blip r:embed="rId3"/>
          <a:stretch>
            <a:fillRect/>
          </a:stretch>
        </p:blipFill>
        <p:spPr>
          <a:xfrm>
            <a:off x="4742688" y="1271016"/>
            <a:ext cx="7449312" cy="5586984"/>
          </a:xfrm>
          <a:prstGeom prst="rect">
            <a:avLst/>
          </a:prstGeom>
        </p:spPr>
      </p:pic>
    </p:spTree>
    <p:extLst>
      <p:ext uri="{BB962C8B-B14F-4D97-AF65-F5344CB8AC3E}">
        <p14:creationId xmlns:p14="http://schemas.microsoft.com/office/powerpoint/2010/main" val="161981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90DDD9-8656-B037-A90E-5DA56F350E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342" y="114827"/>
            <a:ext cx="10495315" cy="6743173"/>
          </a:xfrm>
          <a:prstGeom prst="rect">
            <a:avLst/>
          </a:prstGeom>
        </p:spPr>
      </p:pic>
      <p:sp>
        <p:nvSpPr>
          <p:cNvPr id="3" name="TextBox 2">
            <a:extLst>
              <a:ext uri="{FF2B5EF4-FFF2-40B4-BE49-F238E27FC236}">
                <a16:creationId xmlns:a16="http://schemas.microsoft.com/office/drawing/2014/main" id="{957D2CA3-4A9D-B169-D65C-9233D82B0FF2}"/>
              </a:ext>
            </a:extLst>
          </p:cNvPr>
          <p:cNvSpPr txBox="1"/>
          <p:nvPr/>
        </p:nvSpPr>
        <p:spPr>
          <a:xfrm>
            <a:off x="6401509" y="3690727"/>
            <a:ext cx="3789589" cy="646331"/>
          </a:xfrm>
          <a:prstGeom prst="rect">
            <a:avLst/>
          </a:prstGeom>
          <a:noFill/>
        </p:spPr>
        <p:txBody>
          <a:bodyPr wrap="square" rtlCol="0">
            <a:spAutoFit/>
          </a:bodyPr>
          <a:lstStyle/>
          <a:p>
            <a:r>
              <a:rPr lang="en-US" b="1" dirty="0">
                <a:solidFill>
                  <a:srgbClr val="FF0000"/>
                </a:solidFill>
              </a:rPr>
              <a:t>First 7% increment to catch up on reserve contributions</a:t>
            </a:r>
          </a:p>
        </p:txBody>
      </p:sp>
      <p:sp>
        <p:nvSpPr>
          <p:cNvPr id="5" name="TextBox 4">
            <a:extLst>
              <a:ext uri="{FF2B5EF4-FFF2-40B4-BE49-F238E27FC236}">
                <a16:creationId xmlns:a16="http://schemas.microsoft.com/office/drawing/2014/main" id="{B6B47F07-CF3F-4A16-F9A9-31B49EA04A4A}"/>
              </a:ext>
            </a:extLst>
          </p:cNvPr>
          <p:cNvSpPr txBox="1"/>
          <p:nvPr/>
        </p:nvSpPr>
        <p:spPr>
          <a:xfrm>
            <a:off x="7433584" y="2869977"/>
            <a:ext cx="3419473" cy="646331"/>
          </a:xfrm>
          <a:prstGeom prst="rect">
            <a:avLst/>
          </a:prstGeom>
          <a:noFill/>
        </p:spPr>
        <p:txBody>
          <a:bodyPr wrap="square">
            <a:spAutoFit/>
          </a:bodyPr>
          <a:lstStyle/>
          <a:p>
            <a:r>
              <a:rPr lang="en-US" b="1" dirty="0">
                <a:solidFill>
                  <a:srgbClr val="FF0000"/>
                </a:solidFill>
              </a:rPr>
              <a:t>Second 7% increment to catch up on reserve contributions </a:t>
            </a:r>
          </a:p>
        </p:txBody>
      </p:sp>
      <p:sp>
        <p:nvSpPr>
          <p:cNvPr id="8" name="Up-Down Arrow 7">
            <a:extLst>
              <a:ext uri="{FF2B5EF4-FFF2-40B4-BE49-F238E27FC236}">
                <a16:creationId xmlns:a16="http://schemas.microsoft.com/office/drawing/2014/main" id="{7AFD0197-234C-40E1-9AFD-B4AB7F791287}"/>
              </a:ext>
            </a:extLst>
          </p:cNvPr>
          <p:cNvSpPr/>
          <p:nvPr/>
        </p:nvSpPr>
        <p:spPr>
          <a:xfrm>
            <a:off x="6096001" y="3574980"/>
            <a:ext cx="200628" cy="626630"/>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a:extLst>
              <a:ext uri="{FF2B5EF4-FFF2-40B4-BE49-F238E27FC236}">
                <a16:creationId xmlns:a16="http://schemas.microsoft.com/office/drawing/2014/main" id="{3E9155C1-7756-24CB-4EE9-8E7E0F37B505}"/>
              </a:ext>
            </a:extLst>
          </p:cNvPr>
          <p:cNvSpPr/>
          <p:nvPr/>
        </p:nvSpPr>
        <p:spPr>
          <a:xfrm>
            <a:off x="7116502" y="2869977"/>
            <a:ext cx="200628" cy="626630"/>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9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9CC67-CB79-AC3B-BC35-A85EF468FC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3706" y="0"/>
            <a:ext cx="10369065" cy="5747658"/>
          </a:xfrm>
          <a:prstGeom prst="rect">
            <a:avLst/>
          </a:prstGeom>
          <a:solidFill>
            <a:srgbClr val="FF0000"/>
          </a:solidFill>
        </p:spPr>
      </p:pic>
      <p:sp>
        <p:nvSpPr>
          <p:cNvPr id="3" name="TextBox 2">
            <a:extLst>
              <a:ext uri="{FF2B5EF4-FFF2-40B4-BE49-F238E27FC236}">
                <a16:creationId xmlns:a16="http://schemas.microsoft.com/office/drawing/2014/main" id="{1F3606C7-7E21-BBD8-A10D-23BBDBF262B2}"/>
              </a:ext>
            </a:extLst>
          </p:cNvPr>
          <p:cNvSpPr txBox="1"/>
          <p:nvPr/>
        </p:nvSpPr>
        <p:spPr>
          <a:xfrm>
            <a:off x="7151915" y="3198167"/>
            <a:ext cx="3028650" cy="461665"/>
          </a:xfrm>
          <a:prstGeom prst="rect">
            <a:avLst/>
          </a:prstGeom>
          <a:noFill/>
        </p:spPr>
        <p:txBody>
          <a:bodyPr wrap="none" rtlCol="0">
            <a:spAutoFit/>
          </a:bodyPr>
          <a:lstStyle/>
          <a:p>
            <a:r>
              <a:rPr lang="en-US" sz="2400" b="1" dirty="0">
                <a:solidFill>
                  <a:schemeClr val="tx2">
                    <a:lumMod val="50000"/>
                    <a:lumOff val="50000"/>
                  </a:schemeClr>
                </a:solidFill>
              </a:rPr>
              <a:t>Special Assessment</a:t>
            </a:r>
          </a:p>
        </p:txBody>
      </p:sp>
      <p:sp>
        <p:nvSpPr>
          <p:cNvPr id="4" name="TextBox 3">
            <a:extLst>
              <a:ext uri="{FF2B5EF4-FFF2-40B4-BE49-F238E27FC236}">
                <a16:creationId xmlns:a16="http://schemas.microsoft.com/office/drawing/2014/main" id="{8D6E0246-9669-A8BD-4349-D9DC07111027}"/>
              </a:ext>
            </a:extLst>
          </p:cNvPr>
          <p:cNvSpPr txBox="1"/>
          <p:nvPr/>
        </p:nvSpPr>
        <p:spPr>
          <a:xfrm>
            <a:off x="0" y="5747658"/>
            <a:ext cx="12192000" cy="954107"/>
          </a:xfrm>
          <a:prstGeom prst="rect">
            <a:avLst/>
          </a:prstGeom>
          <a:noFill/>
        </p:spPr>
        <p:txBody>
          <a:bodyPr wrap="square" rtlCol="0">
            <a:spAutoFit/>
          </a:bodyPr>
          <a:lstStyle/>
          <a:p>
            <a:r>
              <a:rPr lang="en-US" sz="2800" b="1" dirty="0">
                <a:solidFill>
                  <a:srgbClr val="FF0000"/>
                </a:solidFill>
              </a:rPr>
              <a:t>Used the end date of special assessment as the time to start the major increase, so initially there was no “shock” to the owner’s monthly budget</a:t>
            </a:r>
          </a:p>
        </p:txBody>
      </p:sp>
      <p:sp>
        <p:nvSpPr>
          <p:cNvPr id="5" name="TextBox 4">
            <a:extLst>
              <a:ext uri="{FF2B5EF4-FFF2-40B4-BE49-F238E27FC236}">
                <a16:creationId xmlns:a16="http://schemas.microsoft.com/office/drawing/2014/main" id="{EBC35E22-BDE9-6D79-B0C5-8BC032480D58}"/>
              </a:ext>
            </a:extLst>
          </p:cNvPr>
          <p:cNvSpPr txBox="1"/>
          <p:nvPr/>
        </p:nvSpPr>
        <p:spPr>
          <a:xfrm>
            <a:off x="5127585" y="901996"/>
            <a:ext cx="2562375" cy="1569660"/>
          </a:xfrm>
          <a:prstGeom prst="rect">
            <a:avLst/>
          </a:prstGeom>
          <a:noFill/>
        </p:spPr>
        <p:txBody>
          <a:bodyPr wrap="square" rtlCol="0">
            <a:spAutoFit/>
          </a:bodyPr>
          <a:lstStyle/>
          <a:p>
            <a:pPr algn="ctr"/>
            <a:r>
              <a:rPr lang="en-US" sz="2400" b="1" dirty="0">
                <a:solidFill>
                  <a:srgbClr val="FF0000"/>
                </a:solidFill>
              </a:rPr>
              <a:t>Decision to begin increasing annual reserve contributions</a:t>
            </a:r>
          </a:p>
        </p:txBody>
      </p:sp>
      <p:sp>
        <p:nvSpPr>
          <p:cNvPr id="6" name="Down Arrow 5">
            <a:extLst>
              <a:ext uri="{FF2B5EF4-FFF2-40B4-BE49-F238E27FC236}">
                <a16:creationId xmlns:a16="http://schemas.microsoft.com/office/drawing/2014/main" id="{7C76B1AB-F251-A66A-C2D3-4A78A50D4A34}"/>
              </a:ext>
            </a:extLst>
          </p:cNvPr>
          <p:cNvSpPr/>
          <p:nvPr/>
        </p:nvSpPr>
        <p:spPr>
          <a:xfrm>
            <a:off x="6350899" y="2471656"/>
            <a:ext cx="115746" cy="251170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21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FFF54C-458F-CDDF-2101-093E35843B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1" y="1864283"/>
            <a:ext cx="7772400" cy="4993717"/>
          </a:xfrm>
          <a:prstGeom prst="rect">
            <a:avLst/>
          </a:prstGeom>
        </p:spPr>
      </p:pic>
      <p:sp>
        <p:nvSpPr>
          <p:cNvPr id="3" name="TextBox 2">
            <a:extLst>
              <a:ext uri="{FF2B5EF4-FFF2-40B4-BE49-F238E27FC236}">
                <a16:creationId xmlns:a16="http://schemas.microsoft.com/office/drawing/2014/main" id="{6587906D-BC6D-DAB8-6467-E7D1D47EC464}"/>
              </a:ext>
            </a:extLst>
          </p:cNvPr>
          <p:cNvSpPr txBox="1"/>
          <p:nvPr/>
        </p:nvSpPr>
        <p:spPr>
          <a:xfrm>
            <a:off x="727138" y="140734"/>
            <a:ext cx="9365986" cy="1723549"/>
          </a:xfrm>
          <a:prstGeom prst="rect">
            <a:avLst/>
          </a:prstGeom>
          <a:noFill/>
        </p:spPr>
        <p:txBody>
          <a:bodyPr wrap="square" rtlCol="0">
            <a:spAutoFit/>
          </a:bodyPr>
          <a:lstStyle/>
          <a:p>
            <a:r>
              <a:rPr lang="en-US" sz="3200" b="1" dirty="0"/>
              <a:t>How has this changed our  financial situation. </a:t>
            </a:r>
          </a:p>
          <a:p>
            <a:endParaRPr lang="en-US" dirty="0"/>
          </a:p>
          <a:p>
            <a:r>
              <a:rPr lang="en-US" sz="2800" b="1" dirty="0"/>
              <a:t> We have gone from having cash on hand of 56% of annual income at the end of 2020, to 87 % right now</a:t>
            </a:r>
          </a:p>
        </p:txBody>
      </p:sp>
      <p:sp>
        <p:nvSpPr>
          <p:cNvPr id="4" name="TextBox 3">
            <a:extLst>
              <a:ext uri="{FF2B5EF4-FFF2-40B4-BE49-F238E27FC236}">
                <a16:creationId xmlns:a16="http://schemas.microsoft.com/office/drawing/2014/main" id="{161BED81-BE94-04F4-91E1-38015A042E92}"/>
              </a:ext>
            </a:extLst>
          </p:cNvPr>
          <p:cNvSpPr txBox="1"/>
          <p:nvPr/>
        </p:nvSpPr>
        <p:spPr>
          <a:xfrm>
            <a:off x="152400" y="1979863"/>
            <a:ext cx="3968188" cy="486287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800" b="1" dirty="0"/>
              <a:t>Much more prepared to meet unforeseen major expenses</a:t>
            </a:r>
          </a:p>
          <a:p>
            <a:pPr marL="285750" indent="-285750">
              <a:spcBef>
                <a:spcPts val="1200"/>
              </a:spcBef>
              <a:buFont typeface="Arial" panose="020B0604020202020204" pitchFamily="34" charset="0"/>
              <a:buChar char="•"/>
            </a:pPr>
            <a:r>
              <a:rPr lang="en-US" sz="2800" b="1" dirty="0"/>
              <a:t>Less likely to need a special assessment</a:t>
            </a:r>
          </a:p>
          <a:p>
            <a:pPr marL="285750" indent="-285750">
              <a:spcBef>
                <a:spcPts val="1200"/>
              </a:spcBef>
              <a:buFont typeface="Arial" panose="020B0604020202020204" pitchFamily="34" charset="0"/>
              <a:buChar char="•"/>
            </a:pPr>
            <a:r>
              <a:rPr lang="en-US" sz="2800" b="1" dirty="0"/>
              <a:t>Less likely to need to borrow</a:t>
            </a:r>
          </a:p>
          <a:p>
            <a:pPr marL="285750" indent="-285750">
              <a:spcBef>
                <a:spcPts val="1200"/>
              </a:spcBef>
              <a:buFont typeface="Arial" panose="020B0604020202020204" pitchFamily="34" charset="0"/>
              <a:buChar char="•"/>
            </a:pPr>
            <a:r>
              <a:rPr lang="en-US" sz="2800" b="1" dirty="0"/>
              <a:t>More able to take measures to enhance our property values</a:t>
            </a:r>
          </a:p>
        </p:txBody>
      </p:sp>
    </p:spTree>
    <p:extLst>
      <p:ext uri="{BB962C8B-B14F-4D97-AF65-F5344CB8AC3E}">
        <p14:creationId xmlns:p14="http://schemas.microsoft.com/office/powerpoint/2010/main" val="22737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C2AC6E-5DBD-41B9-0ADC-49BA2D8DC9AB}"/>
              </a:ext>
            </a:extLst>
          </p:cNvPr>
          <p:cNvSpPr txBox="1"/>
          <p:nvPr/>
        </p:nvSpPr>
        <p:spPr>
          <a:xfrm>
            <a:off x="108371" y="335666"/>
            <a:ext cx="8437566" cy="584775"/>
          </a:xfrm>
          <a:prstGeom prst="rect">
            <a:avLst/>
          </a:prstGeom>
          <a:noFill/>
        </p:spPr>
        <p:txBody>
          <a:bodyPr wrap="none" rtlCol="0">
            <a:spAutoFit/>
          </a:bodyPr>
          <a:lstStyle/>
          <a:p>
            <a:r>
              <a:rPr lang="en-US" sz="3200" b="1" dirty="0"/>
              <a:t>Now earning substantial amounts of interest</a:t>
            </a:r>
          </a:p>
        </p:txBody>
      </p:sp>
      <p:sp>
        <p:nvSpPr>
          <p:cNvPr id="3" name="TextBox 2">
            <a:extLst>
              <a:ext uri="{FF2B5EF4-FFF2-40B4-BE49-F238E27FC236}">
                <a16:creationId xmlns:a16="http://schemas.microsoft.com/office/drawing/2014/main" id="{A592CDD0-99E4-23F3-E562-9624B7C8B16F}"/>
              </a:ext>
            </a:extLst>
          </p:cNvPr>
          <p:cNvSpPr txBox="1"/>
          <p:nvPr/>
        </p:nvSpPr>
        <p:spPr>
          <a:xfrm>
            <a:off x="983848" y="1284791"/>
            <a:ext cx="9375495" cy="3785652"/>
          </a:xfrm>
          <a:prstGeom prst="rect">
            <a:avLst/>
          </a:prstGeom>
          <a:noFill/>
        </p:spPr>
        <p:txBody>
          <a:bodyPr wrap="square" rtlCol="0">
            <a:spAutoFit/>
          </a:bodyPr>
          <a:lstStyle/>
          <a:p>
            <a:r>
              <a:rPr lang="en-US" sz="2400" b="1" dirty="0"/>
              <a:t>EJF Real Estate now offers a service of placing reserve funds in high yield but safe investments</a:t>
            </a:r>
          </a:p>
          <a:p>
            <a:endParaRPr lang="en-US" sz="2400" b="1" dirty="0"/>
          </a:p>
          <a:p>
            <a:r>
              <a:rPr lang="en-US" sz="2400" b="1" dirty="0"/>
              <a:t>With American Deposit Management we have:</a:t>
            </a:r>
          </a:p>
          <a:p>
            <a:endParaRPr lang="en-US" sz="2400" b="1" dirty="0"/>
          </a:p>
          <a:p>
            <a:r>
              <a:rPr lang="en-US" sz="2400" b="1" dirty="0"/>
              <a:t>$130 K in money market funds at 4.25%</a:t>
            </a:r>
          </a:p>
          <a:p>
            <a:r>
              <a:rPr lang="en-US" sz="2400" b="1" dirty="0"/>
              <a:t>$70 K in a bank CD at 5.75%</a:t>
            </a:r>
          </a:p>
          <a:p>
            <a:endParaRPr lang="en-US" sz="2400" b="1" dirty="0"/>
          </a:p>
          <a:p>
            <a:r>
              <a:rPr lang="en-US" sz="2400" b="1" dirty="0"/>
              <a:t>On an annual basis that’s about a $10 k level of extra income – supplements our reserve contributions</a:t>
            </a:r>
          </a:p>
        </p:txBody>
      </p:sp>
    </p:spTree>
    <p:extLst>
      <p:ext uri="{BB962C8B-B14F-4D97-AF65-F5344CB8AC3E}">
        <p14:creationId xmlns:p14="http://schemas.microsoft.com/office/powerpoint/2010/main" val="331670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6EEC8-2CFE-A9EE-22D2-22E813DE9C0E}"/>
              </a:ext>
            </a:extLst>
          </p:cNvPr>
          <p:cNvSpPr txBox="1"/>
          <p:nvPr/>
        </p:nvSpPr>
        <p:spPr>
          <a:xfrm>
            <a:off x="277792" y="150472"/>
            <a:ext cx="11120095" cy="461665"/>
          </a:xfrm>
          <a:prstGeom prst="rect">
            <a:avLst/>
          </a:prstGeom>
          <a:noFill/>
        </p:spPr>
        <p:txBody>
          <a:bodyPr wrap="none" rtlCol="0">
            <a:spAutoFit/>
          </a:bodyPr>
          <a:lstStyle/>
          <a:p>
            <a:r>
              <a:rPr lang="en-US" sz="2400" b="1" dirty="0"/>
              <a:t>What helped us succeed in making the change to more responsible budgeting?</a:t>
            </a:r>
          </a:p>
        </p:txBody>
      </p:sp>
      <p:sp>
        <p:nvSpPr>
          <p:cNvPr id="3" name="TextBox 2">
            <a:extLst>
              <a:ext uri="{FF2B5EF4-FFF2-40B4-BE49-F238E27FC236}">
                <a16:creationId xmlns:a16="http://schemas.microsoft.com/office/drawing/2014/main" id="{3F9818D5-B741-8E34-7D13-45943C7C8B7C}"/>
              </a:ext>
            </a:extLst>
          </p:cNvPr>
          <p:cNvSpPr txBox="1"/>
          <p:nvPr/>
        </p:nvSpPr>
        <p:spPr>
          <a:xfrm>
            <a:off x="1030147" y="787079"/>
            <a:ext cx="7940232" cy="203132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b="1" dirty="0"/>
              <a:t>Getting the Reserve study done</a:t>
            </a:r>
          </a:p>
          <a:p>
            <a:pPr marL="285750" indent="-285750">
              <a:spcBef>
                <a:spcPts val="1200"/>
              </a:spcBef>
              <a:buFont typeface="Arial" panose="020B0604020202020204" pitchFamily="34" charset="0"/>
              <a:buChar char="•"/>
            </a:pPr>
            <a:r>
              <a:rPr lang="en-US" sz="2400" b="1" dirty="0"/>
              <a:t>Sharing the reserve study with members</a:t>
            </a:r>
          </a:p>
          <a:p>
            <a:pPr marL="285750" indent="-285750">
              <a:spcBef>
                <a:spcPts val="1200"/>
              </a:spcBef>
              <a:buFont typeface="Arial" panose="020B0604020202020204" pitchFamily="34" charset="0"/>
              <a:buChar char="•"/>
            </a:pPr>
            <a:r>
              <a:rPr lang="en-US" sz="2400" b="1" dirty="0"/>
              <a:t>Opening Board meetings to member participation </a:t>
            </a:r>
          </a:p>
          <a:p>
            <a:pPr marL="285750" indent="-285750">
              <a:spcBef>
                <a:spcPts val="1200"/>
              </a:spcBef>
              <a:buFont typeface="Arial" panose="020B0604020202020204" pitchFamily="34" charset="0"/>
              <a:buChar char="•"/>
            </a:pPr>
            <a:r>
              <a:rPr lang="en-US" sz="2400" b="1" dirty="0"/>
              <a:t>Communicating regularly about this with members</a:t>
            </a:r>
          </a:p>
        </p:txBody>
      </p:sp>
      <p:sp>
        <p:nvSpPr>
          <p:cNvPr id="5" name="TextBox 4">
            <a:extLst>
              <a:ext uri="{FF2B5EF4-FFF2-40B4-BE49-F238E27FC236}">
                <a16:creationId xmlns:a16="http://schemas.microsoft.com/office/drawing/2014/main" id="{CBBD7D23-9CB2-102F-A00E-D398EBB3350E}"/>
              </a:ext>
            </a:extLst>
          </p:cNvPr>
          <p:cNvSpPr txBox="1"/>
          <p:nvPr/>
        </p:nvSpPr>
        <p:spPr>
          <a:xfrm>
            <a:off x="535206" y="3575957"/>
            <a:ext cx="6470682" cy="1477328"/>
          </a:xfrm>
          <a:prstGeom prst="rect">
            <a:avLst/>
          </a:prstGeom>
          <a:noFill/>
        </p:spPr>
        <p:txBody>
          <a:bodyPr wrap="none" rtlCol="0">
            <a:spAutoFit/>
          </a:bodyPr>
          <a:lstStyle/>
          <a:p>
            <a:r>
              <a:rPr lang="en-US" b="1" dirty="0"/>
              <a:t>Happy to take questions</a:t>
            </a:r>
          </a:p>
          <a:p>
            <a:r>
              <a:rPr lang="en-US" b="1" dirty="0"/>
              <a:t>If you have questions later you can write to me at</a:t>
            </a:r>
          </a:p>
          <a:p>
            <a:r>
              <a:rPr lang="en-US" b="1" dirty="0"/>
              <a:t>rmhirsch49@yahoo.com</a:t>
            </a:r>
          </a:p>
          <a:p>
            <a:endParaRPr lang="en-US" b="1" dirty="0"/>
          </a:p>
          <a:p>
            <a:r>
              <a:rPr lang="en-US" b="1" dirty="0"/>
              <a:t>Robert M. Hirsch, Board President, Netherlands Cooperative</a:t>
            </a:r>
          </a:p>
        </p:txBody>
      </p:sp>
    </p:spTree>
    <p:extLst>
      <p:ext uri="{BB962C8B-B14F-4D97-AF65-F5344CB8AC3E}">
        <p14:creationId xmlns:p14="http://schemas.microsoft.com/office/powerpoint/2010/main" val="231549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4E7939-7CF7-3778-9916-A094B196D6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0928" y="298736"/>
            <a:ext cx="5284039" cy="6121400"/>
          </a:xfrm>
          <a:prstGeom prst="rect">
            <a:avLst/>
          </a:prstGeom>
        </p:spPr>
      </p:pic>
      <p:sp>
        <p:nvSpPr>
          <p:cNvPr id="5" name="TextBox 4">
            <a:extLst>
              <a:ext uri="{FF2B5EF4-FFF2-40B4-BE49-F238E27FC236}">
                <a16:creationId xmlns:a16="http://schemas.microsoft.com/office/drawing/2014/main" id="{C245D8CF-4C6F-0620-0843-2791A2B8A4EB}"/>
              </a:ext>
            </a:extLst>
          </p:cNvPr>
          <p:cNvSpPr txBox="1"/>
          <p:nvPr/>
        </p:nvSpPr>
        <p:spPr>
          <a:xfrm>
            <a:off x="0" y="497114"/>
            <a:ext cx="6248399" cy="4154984"/>
          </a:xfrm>
          <a:prstGeom prst="rect">
            <a:avLst/>
          </a:prstGeom>
          <a:noFill/>
        </p:spPr>
        <p:txBody>
          <a:bodyPr wrap="square" rtlCol="0">
            <a:spAutoFit/>
          </a:bodyPr>
          <a:lstStyle/>
          <a:p>
            <a:r>
              <a:rPr lang="en-US" sz="2400" b="1" dirty="0"/>
              <a:t>Built in 1908</a:t>
            </a:r>
          </a:p>
          <a:p>
            <a:r>
              <a:rPr lang="en-US" sz="2400" b="1" dirty="0"/>
              <a:t>Became a Coop in 1920</a:t>
            </a:r>
          </a:p>
          <a:p>
            <a:r>
              <a:rPr lang="en-US" sz="2400" b="1" dirty="0"/>
              <a:t>Previous property manager: TBM</a:t>
            </a:r>
          </a:p>
          <a:p>
            <a:r>
              <a:rPr lang="en-US" sz="2400" b="1" dirty="0"/>
              <a:t>Current property manager: EJF Real Estate</a:t>
            </a:r>
          </a:p>
          <a:p>
            <a:endParaRPr lang="en-US" sz="2400" b="1" dirty="0"/>
          </a:p>
          <a:p>
            <a:r>
              <a:rPr lang="en-US" sz="2400" b="1" dirty="0"/>
              <a:t>30 units (plus 1 rental)</a:t>
            </a:r>
          </a:p>
          <a:p>
            <a:endParaRPr lang="en-US" sz="2400" b="1" dirty="0"/>
          </a:p>
          <a:p>
            <a:r>
              <a:rPr lang="en-US" sz="2400" b="1" dirty="0"/>
              <a:t>Assessment allocation based on shares established at the founding of the Coop.</a:t>
            </a:r>
          </a:p>
          <a:p>
            <a:endParaRPr lang="en-US" sz="2400" b="1" dirty="0"/>
          </a:p>
          <a:p>
            <a:endParaRPr lang="en-US" sz="2400" b="1" dirty="0"/>
          </a:p>
        </p:txBody>
      </p:sp>
      <p:sp>
        <p:nvSpPr>
          <p:cNvPr id="6" name="TextBox 5">
            <a:extLst>
              <a:ext uri="{FF2B5EF4-FFF2-40B4-BE49-F238E27FC236}">
                <a16:creationId xmlns:a16="http://schemas.microsoft.com/office/drawing/2014/main" id="{D973E421-F9AD-8AE9-44D0-671E436ADC56}"/>
              </a:ext>
            </a:extLst>
          </p:cNvPr>
          <p:cNvSpPr txBox="1"/>
          <p:nvPr/>
        </p:nvSpPr>
        <p:spPr>
          <a:xfrm>
            <a:off x="160573" y="4395216"/>
            <a:ext cx="5191715" cy="1200329"/>
          </a:xfrm>
          <a:prstGeom prst="rect">
            <a:avLst/>
          </a:prstGeom>
          <a:noFill/>
        </p:spPr>
        <p:txBody>
          <a:bodyPr wrap="square" rtlCol="0">
            <a:spAutoFit/>
          </a:bodyPr>
          <a:lstStyle/>
          <a:p>
            <a:r>
              <a:rPr lang="en-US" sz="2400" b="1" dirty="0"/>
              <a:t>Reserve studies had been done in the past (as recently as 2015), but largely ignored.</a:t>
            </a:r>
          </a:p>
        </p:txBody>
      </p:sp>
    </p:spTree>
    <p:extLst>
      <p:ext uri="{BB962C8B-B14F-4D97-AF65-F5344CB8AC3E}">
        <p14:creationId xmlns:p14="http://schemas.microsoft.com/office/powerpoint/2010/main" val="30028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27D727-49B9-EA7A-865A-C1B543CBC073}"/>
              </a:ext>
            </a:extLst>
          </p:cNvPr>
          <p:cNvSpPr txBox="1"/>
          <p:nvPr/>
        </p:nvSpPr>
        <p:spPr>
          <a:xfrm>
            <a:off x="4191000" y="653143"/>
            <a:ext cx="2215222" cy="523220"/>
          </a:xfrm>
          <a:prstGeom prst="rect">
            <a:avLst/>
          </a:prstGeom>
          <a:noFill/>
        </p:spPr>
        <p:txBody>
          <a:bodyPr wrap="none" rtlCol="0">
            <a:spAutoFit/>
          </a:bodyPr>
          <a:lstStyle/>
          <a:p>
            <a:r>
              <a:rPr lang="en-US" sz="2800" b="1" dirty="0"/>
              <a:t>Prior to 2020</a:t>
            </a:r>
          </a:p>
        </p:txBody>
      </p:sp>
      <p:sp>
        <p:nvSpPr>
          <p:cNvPr id="3" name="TextBox 2">
            <a:extLst>
              <a:ext uri="{FF2B5EF4-FFF2-40B4-BE49-F238E27FC236}">
                <a16:creationId xmlns:a16="http://schemas.microsoft.com/office/drawing/2014/main" id="{A1EFFFAA-2F58-B5D9-2760-7E294394AA47}"/>
              </a:ext>
            </a:extLst>
          </p:cNvPr>
          <p:cNvSpPr txBox="1"/>
          <p:nvPr/>
        </p:nvSpPr>
        <p:spPr>
          <a:xfrm>
            <a:off x="478064" y="1807442"/>
            <a:ext cx="10635175"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t>Contributions to the replacement reserve were generally about $30k per year.  That was about 12% of total annual revenues.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Previous reserve studies suggested that contributions should be about $65k per year</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Funding for large projects was generally done through special assessments</a:t>
            </a:r>
          </a:p>
        </p:txBody>
      </p:sp>
    </p:spTree>
    <p:extLst>
      <p:ext uri="{BB962C8B-B14F-4D97-AF65-F5344CB8AC3E}">
        <p14:creationId xmlns:p14="http://schemas.microsoft.com/office/powerpoint/2010/main" val="83061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303F0-F3AA-CA8D-6E59-4968974F23ED}"/>
              </a:ext>
            </a:extLst>
          </p:cNvPr>
          <p:cNvSpPr txBox="1"/>
          <p:nvPr/>
        </p:nvSpPr>
        <p:spPr>
          <a:xfrm>
            <a:off x="5704114" y="87085"/>
            <a:ext cx="6487886" cy="2062103"/>
          </a:xfrm>
          <a:prstGeom prst="rect">
            <a:avLst/>
          </a:prstGeom>
          <a:noFill/>
        </p:spPr>
        <p:txBody>
          <a:bodyPr wrap="square" rtlCol="0">
            <a:spAutoFit/>
          </a:bodyPr>
          <a:lstStyle/>
          <a:p>
            <a:r>
              <a:rPr lang="en-US" sz="2400" b="1" dirty="0"/>
              <a:t>The last project done under prior leadership:</a:t>
            </a:r>
          </a:p>
          <a:p>
            <a:endParaRPr lang="en-US" sz="1600" b="1" dirty="0"/>
          </a:p>
          <a:p>
            <a:r>
              <a:rPr lang="en-US" sz="2400" b="1" dirty="0"/>
              <a:t>Back door ramp project – completed in 2019</a:t>
            </a:r>
          </a:p>
          <a:p>
            <a:endParaRPr lang="en-US" sz="1600" b="1" dirty="0"/>
          </a:p>
          <a:p>
            <a:r>
              <a:rPr lang="en-US" sz="2400" b="1" dirty="0"/>
              <a:t>Total cost about $75k, split between existing budget and a 2-year special assessment</a:t>
            </a:r>
          </a:p>
        </p:txBody>
      </p:sp>
      <p:sp>
        <p:nvSpPr>
          <p:cNvPr id="4" name="TextBox 3">
            <a:extLst>
              <a:ext uri="{FF2B5EF4-FFF2-40B4-BE49-F238E27FC236}">
                <a16:creationId xmlns:a16="http://schemas.microsoft.com/office/drawing/2014/main" id="{B259335B-F22E-1A2C-1FE7-4F5A06968030}"/>
              </a:ext>
            </a:extLst>
          </p:cNvPr>
          <p:cNvSpPr txBox="1"/>
          <p:nvPr/>
        </p:nvSpPr>
        <p:spPr>
          <a:xfrm>
            <a:off x="5704114" y="2617170"/>
            <a:ext cx="5997891" cy="3416320"/>
          </a:xfrm>
          <a:prstGeom prst="rect">
            <a:avLst/>
          </a:prstGeom>
          <a:noFill/>
        </p:spPr>
        <p:txBody>
          <a:bodyPr wrap="square" rtlCol="0">
            <a:spAutoFit/>
          </a:bodyPr>
          <a:lstStyle/>
          <a:p>
            <a:r>
              <a:rPr lang="en-US" sz="2400" b="1" dirty="0"/>
              <a:t>Long process to approve funding</a:t>
            </a:r>
          </a:p>
          <a:p>
            <a:endParaRPr lang="en-US" sz="1600" b="1" dirty="0"/>
          </a:p>
          <a:p>
            <a:r>
              <a:rPr lang="en-US" sz="2400" b="1" dirty="0"/>
              <a:t>Budget lacked transparency</a:t>
            </a:r>
          </a:p>
          <a:p>
            <a:endParaRPr lang="en-US" sz="1600" b="1" dirty="0"/>
          </a:p>
          <a:p>
            <a:r>
              <a:rPr lang="en-US" sz="2400" b="1" dirty="0"/>
              <a:t>Major turn-over of Board in January 2020</a:t>
            </a:r>
          </a:p>
          <a:p>
            <a:endParaRPr lang="en-US" sz="1600" b="1" dirty="0"/>
          </a:p>
          <a:p>
            <a:r>
              <a:rPr lang="en-US" sz="2400" b="1" dirty="0"/>
              <a:t>New Board began a process of</a:t>
            </a:r>
          </a:p>
          <a:p>
            <a:pPr marL="342900" indent="-342900">
              <a:buFont typeface="Arial" panose="020B0604020202020204" pitchFamily="34" charset="0"/>
              <a:buChar char="•"/>
            </a:pPr>
            <a:r>
              <a:rPr lang="en-US" sz="2400" b="1" dirty="0"/>
              <a:t>Communication with members </a:t>
            </a:r>
          </a:p>
          <a:p>
            <a:pPr marL="342900" indent="-342900">
              <a:buFont typeface="Arial" panose="020B0604020202020204" pitchFamily="34" charset="0"/>
              <a:buChar char="•"/>
            </a:pPr>
            <a:r>
              <a:rPr lang="en-US" sz="2400" b="1" dirty="0"/>
              <a:t>Stepping up reserve contributions and</a:t>
            </a:r>
          </a:p>
          <a:p>
            <a:pPr marL="342900" indent="-342900">
              <a:buFont typeface="Arial" panose="020B0604020202020204" pitchFamily="34" charset="0"/>
              <a:buChar char="•"/>
            </a:pPr>
            <a:r>
              <a:rPr lang="en-US" sz="2400" b="1" dirty="0"/>
              <a:t>Contracted for a new reserve study</a:t>
            </a:r>
          </a:p>
        </p:txBody>
      </p:sp>
      <p:pic>
        <p:nvPicPr>
          <p:cNvPr id="8" name="Picture 7">
            <a:extLst>
              <a:ext uri="{FF2B5EF4-FFF2-40B4-BE49-F238E27FC236}">
                <a16:creationId xmlns:a16="http://schemas.microsoft.com/office/drawing/2014/main" id="{075F7154-37A9-4A04-B79B-57C09547DA45}"/>
              </a:ext>
            </a:extLst>
          </p:cNvPr>
          <p:cNvPicPr>
            <a:picLocks noChangeAspect="1"/>
          </p:cNvPicPr>
          <p:nvPr/>
        </p:nvPicPr>
        <p:blipFill>
          <a:blip r:embed="rId2"/>
          <a:stretch>
            <a:fillRect/>
          </a:stretch>
        </p:blipFill>
        <p:spPr>
          <a:xfrm>
            <a:off x="0" y="0"/>
            <a:ext cx="5625703" cy="6858000"/>
          </a:xfrm>
          <a:prstGeom prst="rect">
            <a:avLst/>
          </a:prstGeom>
        </p:spPr>
      </p:pic>
    </p:spTree>
    <p:extLst>
      <p:ext uri="{BB962C8B-B14F-4D97-AF65-F5344CB8AC3E}">
        <p14:creationId xmlns:p14="http://schemas.microsoft.com/office/powerpoint/2010/main" val="200935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599F44-11B2-19AB-F096-43E8DE1B6E11}"/>
              </a:ext>
            </a:extLst>
          </p:cNvPr>
          <p:cNvSpPr txBox="1"/>
          <p:nvPr/>
        </p:nvSpPr>
        <p:spPr>
          <a:xfrm>
            <a:off x="250785" y="889562"/>
            <a:ext cx="11690430" cy="5632311"/>
          </a:xfrm>
          <a:prstGeom prst="rect">
            <a:avLst/>
          </a:prstGeom>
          <a:noFill/>
        </p:spPr>
        <p:txBody>
          <a:bodyPr wrap="square">
            <a:spAutoFit/>
          </a:bodyPr>
          <a:lstStyle/>
          <a:p>
            <a:r>
              <a:rPr lang="en-US" sz="2400" dirty="0">
                <a:effectLst/>
                <a:latin typeface="Cambria" panose="02040503050406030204" pitchFamily="18" charset="0"/>
              </a:rPr>
              <a:t>Our </a:t>
            </a:r>
            <a:r>
              <a:rPr lang="en-US" sz="2400" dirty="0">
                <a:latin typeface="Cambria" panose="02040503050406030204" pitchFamily="18" charset="0"/>
              </a:rPr>
              <a:t>2015 </a:t>
            </a:r>
            <a:r>
              <a:rPr lang="en-US" sz="2400" dirty="0">
                <a:effectLst/>
                <a:latin typeface="Cambria" panose="02040503050406030204" pitchFamily="18" charset="0"/>
              </a:rPr>
              <a:t>reserve study recommends that our reserve fund balance at the end of 2020 should be over $200,000 (our actual balance will be less than one quarter of that amount). The reserve study recommended that we make annual contributions to our replacement reserve of $49,500 per year. Our annual contribution in recent years (not including the temporary increase for the ramp project) has been $30,000 per year. The Board believes that to protect the value of our shared investment in the building we must try to fund our replacement reserve at the recommended level. </a:t>
            </a:r>
          </a:p>
          <a:p>
            <a:endParaRPr lang="en-US" sz="2400" dirty="0">
              <a:latin typeface="Cambria" panose="02040503050406030204" pitchFamily="18" charset="0"/>
            </a:endParaRPr>
          </a:p>
          <a:p>
            <a:r>
              <a:rPr lang="en-US" sz="2400" dirty="0">
                <a:effectLst/>
                <a:latin typeface="Cambria" panose="02040503050406030204" pitchFamily="18" charset="0"/>
              </a:rPr>
              <a:t>The Board would like to avoid the need for special assessments for major projects as much as possible. Special assessments complicate the budgeting process and decrease the transparency of our financial information. Special assessments also place an unfair burden on current owners at the time the expenditure needs to be made. Lastly, imposing repeated special assessment every few years sends a signal to future buyers that the building is not managing and budgeting its finances properly. </a:t>
            </a:r>
            <a:endParaRPr lang="en-US" sz="2400" dirty="0"/>
          </a:p>
          <a:p>
            <a:endParaRPr lang="en-US" sz="2400" dirty="0">
              <a:effectLst/>
              <a:latin typeface="Cambria" panose="02040503050406030204" pitchFamily="18" charset="0"/>
            </a:endParaRPr>
          </a:p>
        </p:txBody>
      </p:sp>
      <p:sp>
        <p:nvSpPr>
          <p:cNvPr id="4" name="TextBox 3">
            <a:extLst>
              <a:ext uri="{FF2B5EF4-FFF2-40B4-BE49-F238E27FC236}">
                <a16:creationId xmlns:a16="http://schemas.microsoft.com/office/drawing/2014/main" id="{FB4AB848-2661-7ED2-78AB-994F06BFB806}"/>
              </a:ext>
            </a:extLst>
          </p:cNvPr>
          <p:cNvSpPr txBox="1"/>
          <p:nvPr/>
        </p:nvSpPr>
        <p:spPr>
          <a:xfrm>
            <a:off x="1620456" y="336127"/>
            <a:ext cx="8618898" cy="461665"/>
          </a:xfrm>
          <a:prstGeom prst="rect">
            <a:avLst/>
          </a:prstGeom>
          <a:noFill/>
        </p:spPr>
        <p:txBody>
          <a:bodyPr wrap="none" rtlCol="0">
            <a:spAutoFit/>
          </a:bodyPr>
          <a:lstStyle/>
          <a:p>
            <a:r>
              <a:rPr lang="en-US" sz="2400" b="1" dirty="0"/>
              <a:t>Examples of Board communications to members in late 2020</a:t>
            </a:r>
          </a:p>
        </p:txBody>
      </p:sp>
    </p:spTree>
    <p:extLst>
      <p:ext uri="{BB962C8B-B14F-4D97-AF65-F5344CB8AC3E}">
        <p14:creationId xmlns:p14="http://schemas.microsoft.com/office/powerpoint/2010/main" val="218536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AA6584-F590-7389-74A6-F220DD35A176}"/>
              </a:ext>
            </a:extLst>
          </p:cNvPr>
          <p:cNvSpPr txBox="1"/>
          <p:nvPr/>
        </p:nvSpPr>
        <p:spPr>
          <a:xfrm>
            <a:off x="358815" y="806953"/>
            <a:ext cx="11331615" cy="3693319"/>
          </a:xfrm>
          <a:prstGeom prst="rect">
            <a:avLst/>
          </a:prstGeom>
          <a:noFill/>
        </p:spPr>
        <p:txBody>
          <a:bodyPr wrap="square">
            <a:spAutoFit/>
          </a:bodyPr>
          <a:lstStyle/>
          <a:p>
            <a:r>
              <a:rPr lang="en-US" sz="2400" dirty="0">
                <a:effectLst/>
                <a:latin typeface="Cambria" panose="02040503050406030204" pitchFamily="18" charset="0"/>
              </a:rPr>
              <a:t>Looking ahead, we believe it is time to contract for a new reserve study, which we will do in 2021. An up-to-date study should help us to set a prudent level of annual contributions to the reserve, set target levels for the reserve fund balance, and help us prioritize the kind of projects we should focus on. </a:t>
            </a:r>
          </a:p>
          <a:p>
            <a:endParaRPr lang="en-US" sz="2400" dirty="0">
              <a:latin typeface="Cambria" panose="02040503050406030204" pitchFamily="18" charset="0"/>
            </a:endParaRPr>
          </a:p>
          <a:p>
            <a:r>
              <a:rPr lang="en-US" sz="2400" dirty="0">
                <a:effectLst/>
                <a:latin typeface="Cambria" panose="02040503050406030204" pitchFamily="18" charset="0"/>
              </a:rPr>
              <a:t>With a new reserve study we can set reserve contributions sufficient to keep the building attractive and functional for many years to come. Even without a new study, we believe that we need to start now stepping up our contributions above the levels of recent years. </a:t>
            </a:r>
            <a:endParaRPr lang="en-US" sz="2400" dirty="0"/>
          </a:p>
          <a:p>
            <a:endParaRPr lang="en-US" dirty="0"/>
          </a:p>
        </p:txBody>
      </p:sp>
    </p:spTree>
    <p:extLst>
      <p:ext uri="{BB962C8B-B14F-4D97-AF65-F5344CB8AC3E}">
        <p14:creationId xmlns:p14="http://schemas.microsoft.com/office/powerpoint/2010/main" val="304925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D9453F-621F-9397-2F24-71F8A7943B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7628" y="0"/>
            <a:ext cx="5299364" cy="6858000"/>
          </a:xfrm>
          <a:prstGeom prst="rect">
            <a:avLst/>
          </a:prstGeom>
        </p:spPr>
      </p:pic>
    </p:spTree>
    <p:extLst>
      <p:ext uri="{BB962C8B-B14F-4D97-AF65-F5344CB8AC3E}">
        <p14:creationId xmlns:p14="http://schemas.microsoft.com/office/powerpoint/2010/main" val="110910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439C6-891A-0F4F-01A9-E7996A179FDF}"/>
              </a:ext>
            </a:extLst>
          </p:cNvPr>
          <p:cNvSpPr txBox="1"/>
          <p:nvPr/>
        </p:nvSpPr>
        <p:spPr>
          <a:xfrm>
            <a:off x="1578428" y="315685"/>
            <a:ext cx="9278309" cy="461665"/>
          </a:xfrm>
          <a:prstGeom prst="rect">
            <a:avLst/>
          </a:prstGeom>
          <a:noFill/>
        </p:spPr>
        <p:txBody>
          <a:bodyPr wrap="none" rtlCol="0">
            <a:spAutoFit/>
          </a:bodyPr>
          <a:lstStyle/>
          <a:p>
            <a:r>
              <a:rPr lang="en-US" sz="2400" b="1" dirty="0"/>
              <a:t>Major conclusion: need to fund the reserve at about $65 k per year</a:t>
            </a:r>
          </a:p>
        </p:txBody>
      </p:sp>
      <p:sp>
        <p:nvSpPr>
          <p:cNvPr id="3" name="TextBox 2">
            <a:extLst>
              <a:ext uri="{FF2B5EF4-FFF2-40B4-BE49-F238E27FC236}">
                <a16:creationId xmlns:a16="http://schemas.microsoft.com/office/drawing/2014/main" id="{61FF6BE3-5F88-06FC-AEFD-F83B28C96D24}"/>
              </a:ext>
            </a:extLst>
          </p:cNvPr>
          <p:cNvSpPr txBox="1"/>
          <p:nvPr/>
        </p:nvSpPr>
        <p:spPr>
          <a:xfrm>
            <a:off x="554070" y="987845"/>
            <a:ext cx="8915400" cy="53707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800" b="1" dirty="0"/>
              <a:t>We needed a much larger reserve and annual reserve contribution</a:t>
            </a:r>
          </a:p>
          <a:p>
            <a:pPr marL="285750" indent="-285750">
              <a:spcBef>
                <a:spcPts val="1200"/>
              </a:spcBef>
              <a:buFont typeface="Arial" panose="020B0604020202020204" pitchFamily="34" charset="0"/>
              <a:buChar char="•"/>
            </a:pPr>
            <a:r>
              <a:rPr lang="en-US" sz="2800" b="1" dirty="0"/>
              <a:t>We needed to start being more proactive on projects </a:t>
            </a:r>
          </a:p>
          <a:p>
            <a:pPr marL="285750" indent="-285750">
              <a:spcBef>
                <a:spcPts val="1200"/>
              </a:spcBef>
              <a:buFont typeface="Arial" panose="020B0604020202020204" pitchFamily="34" charset="0"/>
              <a:buChar char="•"/>
            </a:pPr>
            <a:r>
              <a:rPr lang="en-US" sz="2800" b="1" dirty="0"/>
              <a:t>Projects include: Upgrades, preventive measures, and appearance</a:t>
            </a:r>
          </a:p>
          <a:p>
            <a:pPr marL="285750" indent="-285750">
              <a:spcBef>
                <a:spcPts val="1200"/>
              </a:spcBef>
              <a:buFont typeface="Arial" panose="020B0604020202020204" pitchFamily="34" charset="0"/>
              <a:buChar char="•"/>
            </a:pPr>
            <a:r>
              <a:rPr lang="en-US" sz="2800" b="1" dirty="0"/>
              <a:t>Reserve study isn’t used as a schedule, but guidance on prudent funding</a:t>
            </a:r>
          </a:p>
          <a:p>
            <a:pPr marL="285750" indent="-285750">
              <a:spcBef>
                <a:spcPts val="1200"/>
              </a:spcBef>
              <a:buFont typeface="Arial" panose="020B0604020202020204" pitchFamily="34" charset="0"/>
              <a:buChar char="•"/>
            </a:pPr>
            <a:r>
              <a:rPr lang="en-US" sz="2800" b="1" dirty="0"/>
              <a:t>After the reserve report we have had subsequent walk-throughs involving Property Diagnostics, EJF Real Estate, and board members – to set priorities</a:t>
            </a:r>
          </a:p>
          <a:p>
            <a:pPr>
              <a:spcBef>
                <a:spcPts val="600"/>
              </a:spcBef>
            </a:pPr>
            <a:endParaRPr lang="en-US" dirty="0"/>
          </a:p>
        </p:txBody>
      </p:sp>
    </p:spTree>
    <p:extLst>
      <p:ext uri="{BB962C8B-B14F-4D97-AF65-F5344CB8AC3E}">
        <p14:creationId xmlns:p14="http://schemas.microsoft.com/office/powerpoint/2010/main" val="15451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F6BE3-5F88-06FC-AEFD-F83B28C96D24}"/>
              </a:ext>
            </a:extLst>
          </p:cNvPr>
          <p:cNvSpPr txBox="1"/>
          <p:nvPr/>
        </p:nvSpPr>
        <p:spPr>
          <a:xfrm>
            <a:off x="208345" y="374317"/>
            <a:ext cx="11389488" cy="6109365"/>
          </a:xfrm>
          <a:prstGeom prst="rect">
            <a:avLst/>
          </a:prstGeom>
          <a:noFill/>
        </p:spPr>
        <p:txBody>
          <a:bodyPr wrap="square" rtlCol="0">
            <a:spAutoFit/>
          </a:bodyPr>
          <a:lstStyle/>
          <a:p>
            <a:pPr algn="ctr">
              <a:spcBef>
                <a:spcPts val="600"/>
              </a:spcBef>
            </a:pPr>
            <a:r>
              <a:rPr lang="en-US" sz="3200" b="1" dirty="0"/>
              <a:t>Projects undertaken since the study was done</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sz="2400" b="1" dirty="0"/>
              <a:t>Restoration of canopy over front door</a:t>
            </a:r>
          </a:p>
          <a:p>
            <a:pPr marL="285750" indent="-285750">
              <a:spcBef>
                <a:spcPts val="600"/>
              </a:spcBef>
              <a:buFont typeface="Arial" panose="020B0604020202020204" pitchFamily="34" charset="0"/>
              <a:buChar char="•"/>
            </a:pPr>
            <a:r>
              <a:rPr lang="en-US" sz="2400" b="1" dirty="0"/>
              <a:t>Replacement of mechanical furnace control with a modern digital unit</a:t>
            </a:r>
          </a:p>
          <a:p>
            <a:pPr marL="285750" indent="-285750">
              <a:spcBef>
                <a:spcPts val="600"/>
              </a:spcBef>
              <a:buFont typeface="Arial" panose="020B0604020202020204" pitchFamily="34" charset="0"/>
              <a:buChar char="•"/>
            </a:pPr>
            <a:r>
              <a:rPr lang="en-US" sz="2400" b="1" dirty="0"/>
              <a:t>Painting of most of the interior common areas</a:t>
            </a:r>
          </a:p>
          <a:p>
            <a:pPr marL="285750" indent="-285750">
              <a:spcBef>
                <a:spcPts val="600"/>
              </a:spcBef>
              <a:buFont typeface="Arial" panose="020B0604020202020204" pitchFamily="34" charset="0"/>
              <a:buChar char="•"/>
            </a:pPr>
            <a:r>
              <a:rPr lang="en-US" sz="2400" b="1" dirty="0"/>
              <a:t>Painting of exterior metal work (rust issues)</a:t>
            </a:r>
          </a:p>
          <a:p>
            <a:pPr marL="285750" indent="-285750">
              <a:spcBef>
                <a:spcPts val="600"/>
              </a:spcBef>
              <a:buFont typeface="Arial" panose="020B0604020202020204" pitchFamily="34" charset="0"/>
              <a:buChar char="•"/>
            </a:pPr>
            <a:r>
              <a:rPr lang="en-US" sz="2400" b="1" dirty="0"/>
              <a:t>New furniture for roof deck</a:t>
            </a:r>
          </a:p>
          <a:p>
            <a:pPr marL="285750" indent="-285750">
              <a:spcBef>
                <a:spcPts val="600"/>
              </a:spcBef>
              <a:buFont typeface="Arial" panose="020B0604020202020204" pitchFamily="34" charset="0"/>
              <a:buChar char="•"/>
            </a:pPr>
            <a:endParaRPr lang="en-US" dirty="0"/>
          </a:p>
          <a:p>
            <a:pPr>
              <a:spcBef>
                <a:spcPts val="600"/>
              </a:spcBef>
            </a:pPr>
            <a:r>
              <a:rPr lang="en-US" sz="2400" b="1" dirty="0"/>
              <a:t>Next major project – replace and upgrade roof and roof deck</a:t>
            </a:r>
          </a:p>
          <a:p>
            <a:pPr marL="285750" indent="-285750">
              <a:spcBef>
                <a:spcPts val="600"/>
              </a:spcBef>
              <a:buFont typeface="Arial" panose="020B0604020202020204" pitchFamily="34" charset="0"/>
              <a:buChar char="•"/>
            </a:pPr>
            <a:endParaRPr lang="en-US" dirty="0"/>
          </a:p>
          <a:p>
            <a:pPr>
              <a:spcBef>
                <a:spcPts val="600"/>
              </a:spcBef>
            </a:pPr>
            <a:r>
              <a:rPr lang="en-US" sz="2400" b="1" dirty="0"/>
              <a:t>Likely next set of projects: </a:t>
            </a:r>
          </a:p>
          <a:p>
            <a:pPr marL="285750" indent="-285750">
              <a:spcBef>
                <a:spcPts val="600"/>
              </a:spcBef>
              <a:buFont typeface="Arial" panose="020B0604020202020204" pitchFamily="34" charset="0"/>
              <a:buChar char="•"/>
            </a:pPr>
            <a:r>
              <a:rPr lang="en-US" sz="2400" b="1" dirty="0"/>
              <a:t>Painting and calking of exterior wood surfaces</a:t>
            </a:r>
          </a:p>
          <a:p>
            <a:pPr marL="285750" indent="-285750">
              <a:spcBef>
                <a:spcPts val="600"/>
              </a:spcBef>
              <a:buFont typeface="Arial" panose="020B0604020202020204" pitchFamily="34" charset="0"/>
              <a:buChar char="•"/>
            </a:pPr>
            <a:r>
              <a:rPr lang="en-US" sz="2400" b="1" dirty="0"/>
              <a:t>Replacement of wood retaining wall between our property and the alley</a:t>
            </a:r>
          </a:p>
          <a:p>
            <a:pPr marL="285750" indent="-285750">
              <a:spcBef>
                <a:spcPts val="600"/>
              </a:spcBef>
              <a:buFont typeface="Arial" panose="020B0604020202020204" pitchFamily="34" charset="0"/>
              <a:buChar char="•"/>
            </a:pPr>
            <a:r>
              <a:rPr lang="en-US" sz="2400" b="1" dirty="0"/>
              <a:t>Concrete walkway repairs</a:t>
            </a:r>
          </a:p>
        </p:txBody>
      </p:sp>
    </p:spTree>
    <p:extLst>
      <p:ext uri="{BB962C8B-B14F-4D97-AF65-F5344CB8AC3E}">
        <p14:creationId xmlns:p14="http://schemas.microsoft.com/office/powerpoint/2010/main" val="354889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4293</TotalTime>
  <Words>947</Words>
  <Application>Microsoft Macintosh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Cambria</vt:lpstr>
      <vt:lpstr>Office Theme</vt:lpstr>
      <vt:lpstr>Netherlands Cooperative 1852 Columbia Rd. NW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Netherlands Cooperative 1852 Columbia Rd. NW </dc:title>
  <dc:subject/>
  <dc:creator>Robert Hirsch</dc:creator>
  <cp:keywords/>
  <dc:description/>
  <cp:lastModifiedBy>Matthew Buzby</cp:lastModifiedBy>
  <cp:revision>17</cp:revision>
  <dcterms:created xsi:type="dcterms:W3CDTF">2024-03-28T16:22:28Z</dcterms:created>
  <dcterms:modified xsi:type="dcterms:W3CDTF">2024-04-10T16:33:09Z</dcterms:modified>
  <cp:category/>
</cp:coreProperties>
</file>